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7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8955580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607022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409856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5136182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446589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4964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588142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60710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13438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165401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945381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alphaModFix amt="26000"/>
            <a:lum/>
          </a:blip>
          <a:srcRect/>
          <a:stretch>
            <a:fillRect t="-4000" b="-4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209AFE6-9188-48D0-B6FD-234F2379F63C}" type="datetimeFigureOut">
              <a:rPr lang="cs-CZ" smtClean="0"/>
              <a:t>29.10.2020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C6079-8279-4CEA-A690-2DF8E377B26C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650185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cs-CZ" sz="6600" b="1" dirty="0"/>
              <a:t>ZAHLEN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640338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b="1" dirty="0"/>
              <a:t>Základní číslovky</a:t>
            </a:r>
            <a:endParaRPr lang="cs-CZ" sz="3100" b="1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844824"/>
            <a:ext cx="8229600" cy="4281339"/>
          </a:xfrm>
        </p:spPr>
        <p:txBody>
          <a:bodyPr/>
          <a:lstStyle/>
          <a:p>
            <a:pPr marL="0" indent="0"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rgbClr val="FF0000"/>
                </a:solidFill>
              </a:rPr>
              <a:t>0</a:t>
            </a:r>
            <a:r>
              <a:rPr lang="cs-CZ" dirty="0"/>
              <a:t>     </a:t>
            </a:r>
            <a:r>
              <a:rPr lang="cs-CZ" dirty="0" err="1"/>
              <a:t>null</a:t>
            </a:r>
            <a:r>
              <a:rPr lang="cs-CZ" dirty="0"/>
              <a:t>		                  </a:t>
            </a:r>
            <a:r>
              <a:rPr lang="cs-CZ" b="1" dirty="0">
                <a:solidFill>
                  <a:srgbClr val="FF0000"/>
                </a:solidFill>
              </a:rPr>
              <a:t> 6    </a:t>
            </a:r>
            <a:r>
              <a:rPr lang="cs-CZ" dirty="0" err="1"/>
              <a:t>sechs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rgbClr val="FF0000"/>
                </a:solidFill>
              </a:rPr>
              <a:t>1</a:t>
            </a:r>
            <a:r>
              <a:rPr lang="cs-CZ" dirty="0"/>
              <a:t>     </a:t>
            </a:r>
            <a:r>
              <a:rPr lang="cs-CZ" dirty="0" err="1"/>
              <a:t>eins</a:t>
            </a:r>
            <a:r>
              <a:rPr lang="cs-CZ" dirty="0"/>
              <a:t>    	                   </a:t>
            </a:r>
            <a:r>
              <a:rPr lang="cs-CZ" b="1" dirty="0">
                <a:solidFill>
                  <a:srgbClr val="FF0000"/>
                </a:solidFill>
              </a:rPr>
              <a:t>7</a:t>
            </a:r>
            <a:r>
              <a:rPr lang="cs-CZ" dirty="0"/>
              <a:t>    </a:t>
            </a:r>
            <a:r>
              <a:rPr lang="cs-CZ" dirty="0" err="1"/>
              <a:t>sieben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rgbClr val="FF0000"/>
                </a:solidFill>
              </a:rPr>
              <a:t>2</a:t>
            </a:r>
            <a:r>
              <a:rPr lang="cs-CZ" dirty="0"/>
              <a:t>     </a:t>
            </a:r>
            <a:r>
              <a:rPr lang="cs-CZ" dirty="0" err="1"/>
              <a:t>zwei</a:t>
            </a:r>
            <a:r>
              <a:rPr lang="cs-CZ" dirty="0"/>
              <a:t>   		         </a:t>
            </a:r>
            <a:r>
              <a:rPr lang="cs-CZ" b="1" dirty="0">
                <a:solidFill>
                  <a:srgbClr val="FF0000"/>
                </a:solidFill>
              </a:rPr>
              <a:t>8</a:t>
            </a:r>
            <a:r>
              <a:rPr lang="cs-CZ" dirty="0"/>
              <a:t>    </a:t>
            </a:r>
            <a:r>
              <a:rPr lang="cs-CZ" dirty="0" err="1"/>
              <a:t>acht</a:t>
            </a:r>
            <a:r>
              <a:rPr lang="cs-CZ" dirty="0"/>
              <a:t>     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rgbClr val="FF0000"/>
                </a:solidFill>
              </a:rPr>
              <a:t>3</a:t>
            </a:r>
            <a:r>
              <a:rPr lang="cs-CZ" dirty="0"/>
              <a:t>     </a:t>
            </a:r>
            <a:r>
              <a:rPr lang="cs-CZ" dirty="0" err="1"/>
              <a:t>drei</a:t>
            </a:r>
            <a:r>
              <a:rPr lang="cs-CZ" dirty="0"/>
              <a:t>		                 </a:t>
            </a:r>
            <a:r>
              <a:rPr lang="cs-CZ" b="1" dirty="0">
                <a:solidFill>
                  <a:srgbClr val="FF0000"/>
                </a:solidFill>
              </a:rPr>
              <a:t>  9</a:t>
            </a:r>
            <a:r>
              <a:rPr lang="cs-CZ" dirty="0"/>
              <a:t>    </a:t>
            </a:r>
            <a:r>
              <a:rPr lang="cs-CZ" dirty="0" err="1"/>
              <a:t>neun</a:t>
            </a:r>
            <a:r>
              <a:rPr lang="cs-CZ" dirty="0"/>
              <a:t>     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b="1" dirty="0">
                <a:solidFill>
                  <a:srgbClr val="FF0000"/>
                </a:solidFill>
              </a:rPr>
              <a:t> 4     </a:t>
            </a:r>
            <a:r>
              <a:rPr lang="cs-CZ" dirty="0" err="1"/>
              <a:t>vier</a:t>
            </a:r>
            <a:r>
              <a:rPr lang="cs-CZ" dirty="0"/>
              <a:t>    		       </a:t>
            </a:r>
            <a:r>
              <a:rPr lang="cs-CZ" b="1" dirty="0">
                <a:solidFill>
                  <a:srgbClr val="FF0000"/>
                </a:solidFill>
              </a:rPr>
              <a:t>10</a:t>
            </a:r>
            <a:r>
              <a:rPr lang="cs-CZ" dirty="0"/>
              <a:t>    </a:t>
            </a:r>
            <a:r>
              <a:rPr lang="cs-CZ" dirty="0" err="1"/>
              <a:t>zehn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b="1" dirty="0">
                <a:solidFill>
                  <a:srgbClr val="FF0000"/>
                </a:solidFill>
              </a:rPr>
              <a:t> 5     </a:t>
            </a:r>
            <a:r>
              <a:rPr lang="cs-CZ" dirty="0" err="1"/>
              <a:t>fünf</a:t>
            </a: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    </a:t>
            </a:r>
          </a:p>
        </p:txBody>
      </p:sp>
    </p:spTree>
    <p:extLst>
      <p:ext uri="{BB962C8B-B14F-4D97-AF65-F5344CB8AC3E}">
        <p14:creationId xmlns:p14="http://schemas.microsoft.com/office/powerpoint/2010/main" val="38117209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Nadpis 5">
            <a:extLst>
              <a:ext uri="{FF2B5EF4-FFF2-40B4-BE49-F238E27FC236}">
                <a16:creationId xmlns:a16="http://schemas.microsoft.com/office/drawing/2014/main" id="{8C611625-D7DE-4777-B985-4DAE306A58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/>
          <a:lstStyle/>
          <a:p>
            <a:r>
              <a:rPr lang="cs-CZ" b="1" dirty="0"/>
              <a:t>Číslovky 10 - 19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0" y="1196975"/>
            <a:ext cx="8229600" cy="4929188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    </a:t>
            </a:r>
            <a:r>
              <a:rPr lang="cs-CZ" b="1" dirty="0"/>
              <a:t>od 10 do 19                         čísla  3 - 9  </a:t>
            </a:r>
            <a:r>
              <a:rPr lang="cs-CZ" b="1" dirty="0">
                <a:solidFill>
                  <a:srgbClr val="FF0000"/>
                </a:solidFill>
              </a:rPr>
              <a:t>+ ZEHN</a:t>
            </a:r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rgbClr val="FF0000"/>
                </a:solidFill>
              </a:rPr>
              <a:t>13</a:t>
            </a:r>
            <a:r>
              <a:rPr lang="cs-CZ" dirty="0"/>
              <a:t>    </a:t>
            </a:r>
            <a:r>
              <a:rPr lang="cs-CZ" dirty="0" err="1"/>
              <a:t>drei</a:t>
            </a:r>
            <a:r>
              <a:rPr lang="cs-CZ" b="1" dirty="0" err="1"/>
              <a:t>zehn</a:t>
            </a:r>
            <a:r>
              <a:rPr lang="cs-CZ" dirty="0"/>
              <a:t>              </a:t>
            </a:r>
            <a:r>
              <a:rPr lang="cs-CZ" b="1" dirty="0">
                <a:solidFill>
                  <a:srgbClr val="FF0000"/>
                </a:solidFill>
              </a:rPr>
              <a:t>16</a:t>
            </a:r>
            <a:r>
              <a:rPr lang="cs-CZ" dirty="0"/>
              <a:t>   </a:t>
            </a:r>
            <a:r>
              <a:rPr lang="cs-CZ" dirty="0" err="1"/>
              <a:t>sechs</a:t>
            </a:r>
            <a:r>
              <a:rPr lang="cs-CZ" b="1" dirty="0" err="1"/>
              <a:t>zehn</a:t>
            </a:r>
            <a:r>
              <a:rPr lang="cs-CZ" dirty="0"/>
              <a:t>                                     </a:t>
            </a:r>
          </a:p>
          <a:p>
            <a:pPr marL="0" indent="0">
              <a:buNone/>
            </a:pPr>
            <a:r>
              <a:rPr lang="cs-CZ" dirty="0"/>
              <a:t>   </a:t>
            </a:r>
            <a:r>
              <a:rPr lang="cs-CZ" b="1" dirty="0">
                <a:solidFill>
                  <a:srgbClr val="FF0000"/>
                </a:solidFill>
              </a:rPr>
              <a:t> 14    </a:t>
            </a:r>
            <a:r>
              <a:rPr lang="cs-CZ" dirty="0" err="1"/>
              <a:t>vier</a:t>
            </a:r>
            <a:r>
              <a:rPr lang="cs-CZ" b="1" dirty="0" err="1"/>
              <a:t>zehn</a:t>
            </a:r>
            <a:r>
              <a:rPr lang="cs-CZ" dirty="0"/>
              <a:t>              </a:t>
            </a:r>
            <a:r>
              <a:rPr lang="cs-CZ" b="1" dirty="0">
                <a:solidFill>
                  <a:srgbClr val="FF0000"/>
                </a:solidFill>
              </a:rPr>
              <a:t>17</a:t>
            </a:r>
            <a:r>
              <a:rPr lang="cs-CZ" dirty="0"/>
              <a:t>   </a:t>
            </a:r>
            <a:r>
              <a:rPr lang="cs-CZ" b="1" u="sng" dirty="0" err="1"/>
              <a:t>SIEB</a:t>
            </a:r>
            <a:r>
              <a:rPr lang="cs-CZ" b="1" dirty="0" err="1"/>
              <a:t>zehn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   </a:t>
            </a:r>
            <a:r>
              <a:rPr lang="cs-CZ" b="1" dirty="0">
                <a:solidFill>
                  <a:srgbClr val="FF0000"/>
                </a:solidFill>
              </a:rPr>
              <a:t>15</a:t>
            </a:r>
            <a:r>
              <a:rPr lang="cs-CZ" dirty="0"/>
              <a:t>    </a:t>
            </a:r>
            <a:r>
              <a:rPr lang="cs-CZ" dirty="0" err="1"/>
              <a:t>fünf</a:t>
            </a:r>
            <a:r>
              <a:rPr lang="cs-CZ" b="1" dirty="0" err="1"/>
              <a:t>zehn</a:t>
            </a:r>
            <a:r>
              <a:rPr lang="cs-CZ" dirty="0"/>
              <a:t>             </a:t>
            </a:r>
            <a:r>
              <a:rPr lang="cs-CZ" b="1" dirty="0">
                <a:solidFill>
                  <a:srgbClr val="FF0000"/>
                </a:solidFill>
              </a:rPr>
              <a:t>18</a:t>
            </a:r>
            <a:r>
              <a:rPr lang="cs-CZ" dirty="0"/>
              <a:t>   </a:t>
            </a:r>
            <a:r>
              <a:rPr lang="cs-CZ" dirty="0" err="1"/>
              <a:t>acht</a:t>
            </a:r>
            <a:r>
              <a:rPr lang="cs-CZ" b="1" dirty="0" err="1"/>
              <a:t>zehn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   				  </a:t>
            </a:r>
            <a:r>
              <a:rPr lang="cs-CZ" b="1" dirty="0">
                <a:solidFill>
                  <a:srgbClr val="FF0000"/>
                </a:solidFill>
              </a:rPr>
              <a:t>19</a:t>
            </a:r>
            <a:r>
              <a:rPr lang="cs-CZ" dirty="0"/>
              <a:t>   </a:t>
            </a:r>
            <a:r>
              <a:rPr lang="cs-CZ" dirty="0" err="1"/>
              <a:t>neun</a:t>
            </a:r>
            <a:r>
              <a:rPr lang="cs-CZ" b="1" dirty="0" err="1"/>
              <a:t>zehn</a:t>
            </a:r>
            <a:endParaRPr lang="cs-CZ" b="1" dirty="0"/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Pozor!!!</a:t>
            </a:r>
          </a:p>
          <a:p>
            <a:pPr marL="0" indent="0">
              <a:buNone/>
            </a:pPr>
            <a:r>
              <a:rPr lang="cs-CZ" sz="4000" b="1" dirty="0">
                <a:solidFill>
                  <a:srgbClr val="FF0000"/>
                </a:solidFill>
              </a:rPr>
              <a:t>                  </a:t>
            </a:r>
            <a:r>
              <a:rPr lang="cs-CZ" sz="4000" b="1" dirty="0"/>
              <a:t>11     ELF</a:t>
            </a:r>
          </a:p>
          <a:p>
            <a:pPr marL="0" indent="0">
              <a:buNone/>
            </a:pPr>
            <a:r>
              <a:rPr lang="cs-CZ" sz="4000" b="1" dirty="0"/>
              <a:t>		  12     ZWÖLF  	</a:t>
            </a:r>
          </a:p>
        </p:txBody>
      </p:sp>
      <p:cxnSp>
        <p:nvCxnSpPr>
          <p:cNvPr id="5" name="Přímá spojnice se šipkou 4"/>
          <p:cNvCxnSpPr>
            <a:cxnSpLocks/>
          </p:cNvCxnSpPr>
          <p:nvPr/>
        </p:nvCxnSpPr>
        <p:spPr>
          <a:xfrm>
            <a:off x="2915816" y="1484784"/>
            <a:ext cx="1800200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615147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Nadpis 4">
            <a:extLst>
              <a:ext uri="{FF2B5EF4-FFF2-40B4-BE49-F238E27FC236}">
                <a16:creationId xmlns:a16="http://schemas.microsoft.com/office/drawing/2014/main" id="{EB83A73C-D656-4CAD-9DD1-711F03BDA9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19"/>
          </a:xfrm>
        </p:spPr>
        <p:txBody>
          <a:bodyPr/>
          <a:lstStyle/>
          <a:p>
            <a:r>
              <a:rPr lang="cs-CZ" b="1" dirty="0"/>
              <a:t>Číslovky 20 - 99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457200" y="1196752"/>
            <a:ext cx="7772400" cy="5184576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endParaRPr lang="cs-CZ" b="1" dirty="0"/>
          </a:p>
          <a:p>
            <a:pPr marL="0" indent="0" algn="ctr">
              <a:buNone/>
            </a:pPr>
            <a:r>
              <a:rPr lang="cs-CZ" b="1" dirty="0"/>
              <a:t>od 20 do 99                           přípona   </a:t>
            </a:r>
            <a:r>
              <a:rPr lang="cs-CZ" b="1" dirty="0">
                <a:solidFill>
                  <a:srgbClr val="FF0000"/>
                </a:solidFill>
              </a:rPr>
              <a:t>- ZIG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20</a:t>
            </a:r>
            <a:r>
              <a:rPr lang="cs-CZ" dirty="0"/>
              <a:t>    </a:t>
            </a:r>
            <a:r>
              <a:rPr lang="cs-CZ" b="1" u="sng" dirty="0" err="1"/>
              <a:t>ZWAN</a:t>
            </a:r>
            <a:r>
              <a:rPr lang="cs-CZ" b="1" dirty="0" err="1"/>
              <a:t>zig</a:t>
            </a:r>
            <a:r>
              <a:rPr lang="cs-CZ" dirty="0"/>
              <a:t>                </a:t>
            </a:r>
            <a:r>
              <a:rPr lang="cs-CZ" b="1" dirty="0">
                <a:solidFill>
                  <a:srgbClr val="FF0000"/>
                </a:solidFill>
              </a:rPr>
              <a:t>70</a:t>
            </a:r>
            <a:r>
              <a:rPr lang="cs-CZ" dirty="0"/>
              <a:t>    </a:t>
            </a:r>
            <a:r>
              <a:rPr lang="cs-CZ" b="1" u="sng" dirty="0" err="1"/>
              <a:t>SIEB</a:t>
            </a:r>
            <a:r>
              <a:rPr lang="cs-CZ" b="1" dirty="0" err="1"/>
              <a:t>zig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40 </a:t>
            </a:r>
            <a:r>
              <a:rPr lang="cs-CZ" dirty="0"/>
              <a:t>   </a:t>
            </a:r>
            <a:r>
              <a:rPr lang="cs-CZ" dirty="0" err="1"/>
              <a:t>vier</a:t>
            </a:r>
            <a:r>
              <a:rPr lang="cs-CZ" b="1" dirty="0" err="1"/>
              <a:t>zig</a:t>
            </a:r>
            <a:r>
              <a:rPr lang="cs-CZ" dirty="0"/>
              <a:t>                     </a:t>
            </a:r>
            <a:r>
              <a:rPr lang="cs-CZ" b="1" dirty="0">
                <a:solidFill>
                  <a:srgbClr val="FF0000"/>
                </a:solidFill>
              </a:rPr>
              <a:t>80</a:t>
            </a:r>
            <a:r>
              <a:rPr lang="cs-CZ" dirty="0"/>
              <a:t>    </a:t>
            </a:r>
            <a:r>
              <a:rPr lang="cs-CZ" dirty="0" err="1"/>
              <a:t>acht</a:t>
            </a:r>
            <a:r>
              <a:rPr lang="cs-CZ" b="1" dirty="0" err="1"/>
              <a:t>zig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50</a:t>
            </a:r>
            <a:r>
              <a:rPr lang="cs-CZ" dirty="0"/>
              <a:t>    </a:t>
            </a:r>
            <a:r>
              <a:rPr lang="cs-CZ" dirty="0" err="1"/>
              <a:t>fünf</a:t>
            </a:r>
            <a:r>
              <a:rPr lang="cs-CZ" b="1" dirty="0" err="1"/>
              <a:t>zig</a:t>
            </a:r>
            <a:r>
              <a:rPr lang="cs-CZ" dirty="0"/>
              <a:t>                    </a:t>
            </a:r>
            <a:r>
              <a:rPr lang="cs-CZ" b="1" dirty="0">
                <a:solidFill>
                  <a:srgbClr val="FF0000"/>
                </a:solidFill>
              </a:rPr>
              <a:t>90</a:t>
            </a:r>
            <a:r>
              <a:rPr lang="cs-CZ" dirty="0"/>
              <a:t>    </a:t>
            </a:r>
            <a:r>
              <a:rPr lang="cs-CZ" dirty="0" err="1"/>
              <a:t>neun</a:t>
            </a:r>
            <a:r>
              <a:rPr lang="cs-CZ" b="1" dirty="0" err="1"/>
              <a:t>zig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b="1" dirty="0">
                <a:solidFill>
                  <a:srgbClr val="FF0000"/>
                </a:solidFill>
              </a:rPr>
              <a:t>60 </a:t>
            </a:r>
            <a:r>
              <a:rPr lang="cs-CZ" dirty="0"/>
              <a:t>   </a:t>
            </a:r>
            <a:r>
              <a:rPr lang="cs-CZ" dirty="0" err="1"/>
              <a:t>sechs</a:t>
            </a:r>
            <a:r>
              <a:rPr lang="cs-CZ" b="1" dirty="0" err="1"/>
              <a:t>zig</a:t>
            </a:r>
            <a:endParaRPr lang="cs-CZ" b="1" dirty="0"/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Pozor !!!</a:t>
            </a:r>
          </a:p>
          <a:p>
            <a:pPr marL="0" indent="0" algn="ctr">
              <a:buNone/>
            </a:pPr>
            <a:r>
              <a:rPr lang="cs-CZ" sz="4800" b="1" dirty="0"/>
              <a:t>30   </a:t>
            </a:r>
            <a:r>
              <a:rPr lang="cs-CZ" sz="4800" b="1" dirty="0" err="1"/>
              <a:t>drei</a:t>
            </a:r>
            <a:r>
              <a:rPr lang="cs-CZ" sz="4800" b="1" u="sng" dirty="0" err="1">
                <a:solidFill>
                  <a:srgbClr val="FF0000"/>
                </a:solidFill>
              </a:rPr>
              <a:t>ßIG</a:t>
            </a:r>
            <a:endParaRPr lang="cs-CZ" sz="4800" b="1" u="sng" dirty="0">
              <a:solidFill>
                <a:srgbClr val="FF0000"/>
              </a:solidFill>
            </a:endParaRPr>
          </a:p>
        </p:txBody>
      </p:sp>
      <p:cxnSp>
        <p:nvCxnSpPr>
          <p:cNvPr id="4" name="Přímá spojnice se šipkou 3"/>
          <p:cNvCxnSpPr/>
          <p:nvPr/>
        </p:nvCxnSpPr>
        <p:spPr>
          <a:xfrm>
            <a:off x="2987824" y="1988840"/>
            <a:ext cx="2088232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795460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Nadpis 3">
            <a:extLst>
              <a:ext uri="{FF2B5EF4-FFF2-40B4-BE49-F238E27FC236}">
                <a16:creationId xmlns:a16="http://schemas.microsoft.com/office/drawing/2014/main" id="{C223ED8A-4020-4308-AB00-160D00C051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7"/>
          </a:xfrm>
        </p:spPr>
        <p:txBody>
          <a:bodyPr/>
          <a:lstStyle/>
          <a:p>
            <a:r>
              <a:rPr lang="cs-CZ" b="1" dirty="0"/>
              <a:t>Složené číslovky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4294967295"/>
          </p:nvPr>
        </p:nvSpPr>
        <p:spPr>
          <a:xfrm>
            <a:off x="179512" y="1341438"/>
            <a:ext cx="8640960" cy="5183187"/>
          </a:xfrm>
        </p:spPr>
        <p:txBody>
          <a:bodyPr>
            <a:normAutofit fontScale="92500" lnSpcReduction="10000"/>
          </a:bodyPr>
          <a:lstStyle/>
          <a:p>
            <a:r>
              <a:rPr lang="cs-CZ" dirty="0"/>
              <a:t>složené číslovky se čtou odzadu</a:t>
            </a:r>
          </a:p>
          <a:p>
            <a:r>
              <a:rPr lang="cs-CZ" dirty="0"/>
              <a:t>mezi jednotlivá čísla se vkládá spojka  </a:t>
            </a:r>
            <a:r>
              <a:rPr lang="cs-CZ" b="1" dirty="0"/>
              <a:t>UND (kromě čísel do 20)</a:t>
            </a:r>
          </a:p>
          <a:p>
            <a:pPr marL="0" indent="0">
              <a:buNone/>
            </a:pPr>
            <a:r>
              <a:rPr lang="cs-CZ" dirty="0"/>
              <a:t>13                 </a:t>
            </a:r>
            <a:r>
              <a:rPr lang="cs-CZ" dirty="0" err="1"/>
              <a:t>drei</a:t>
            </a:r>
            <a:r>
              <a:rPr lang="cs-CZ" dirty="0"/>
              <a:t> – </a:t>
            </a:r>
            <a:r>
              <a:rPr lang="cs-CZ" dirty="0" err="1"/>
              <a:t>zehn</a:t>
            </a:r>
            <a:r>
              <a:rPr lang="cs-CZ" dirty="0"/>
              <a:t>    </a:t>
            </a:r>
          </a:p>
          <a:p>
            <a:pPr marL="0" indent="0">
              <a:buNone/>
            </a:pPr>
            <a:r>
              <a:rPr lang="cs-CZ" dirty="0"/>
              <a:t>52                 </a:t>
            </a:r>
            <a:r>
              <a:rPr lang="cs-CZ" dirty="0" err="1"/>
              <a:t>zwei</a:t>
            </a:r>
            <a:r>
              <a:rPr lang="cs-CZ" dirty="0"/>
              <a:t> – </a:t>
            </a:r>
            <a:r>
              <a:rPr lang="cs-CZ" dirty="0" err="1"/>
              <a:t>und</a:t>
            </a:r>
            <a:r>
              <a:rPr lang="cs-CZ" dirty="0"/>
              <a:t> – </a:t>
            </a:r>
            <a:r>
              <a:rPr lang="cs-CZ" dirty="0" err="1"/>
              <a:t>fünfzig</a:t>
            </a:r>
            <a:r>
              <a:rPr lang="cs-CZ" dirty="0"/>
              <a:t>    	</a:t>
            </a:r>
          </a:p>
          <a:p>
            <a:pPr marL="514350" indent="-514350">
              <a:buAutoNum type="arabicPlain" startAt="63"/>
            </a:pPr>
            <a:r>
              <a:rPr lang="cs-CZ" dirty="0"/>
              <a:t>                </a:t>
            </a:r>
            <a:r>
              <a:rPr lang="cs-CZ" dirty="0" err="1"/>
              <a:t>drei</a:t>
            </a:r>
            <a:r>
              <a:rPr lang="cs-CZ" dirty="0"/>
              <a:t> – </a:t>
            </a:r>
            <a:r>
              <a:rPr lang="cs-CZ" dirty="0" err="1"/>
              <a:t>und</a:t>
            </a:r>
            <a:r>
              <a:rPr lang="cs-CZ" dirty="0"/>
              <a:t> – </a:t>
            </a:r>
            <a:r>
              <a:rPr lang="cs-CZ" dirty="0" err="1"/>
              <a:t>sechzig</a:t>
            </a:r>
            <a:r>
              <a:rPr lang="cs-CZ" dirty="0"/>
              <a:t> </a:t>
            </a:r>
          </a:p>
          <a:p>
            <a:pPr marL="0" indent="0">
              <a:buNone/>
            </a:pPr>
            <a:endParaRPr lang="cs-CZ" dirty="0"/>
          </a:p>
          <a:p>
            <a:pPr marL="0" indent="0" algn="ctr">
              <a:buNone/>
            </a:pPr>
            <a:r>
              <a:rPr lang="cs-CZ" b="1" dirty="0">
                <a:solidFill>
                  <a:srgbClr val="FF0000"/>
                </a:solidFill>
              </a:rPr>
              <a:t>Všechny číslovky menší než milion se píší jako jedno slovo</a:t>
            </a:r>
          </a:p>
          <a:p>
            <a:pPr marL="0" indent="0">
              <a:buNone/>
            </a:pPr>
            <a:r>
              <a:rPr lang="cs-CZ" dirty="0" err="1"/>
              <a:t>dreizehn</a:t>
            </a:r>
            <a:r>
              <a:rPr lang="cs-CZ" dirty="0"/>
              <a:t>, </a:t>
            </a:r>
            <a:r>
              <a:rPr lang="cs-CZ" dirty="0" err="1"/>
              <a:t>zweiundfünfzig</a:t>
            </a:r>
            <a:r>
              <a:rPr lang="cs-CZ" dirty="0"/>
              <a:t>, </a:t>
            </a:r>
            <a:r>
              <a:rPr lang="cs-CZ" dirty="0" err="1"/>
              <a:t>dreiundsechzig</a:t>
            </a:r>
            <a:r>
              <a:rPr lang="cs-CZ" dirty="0"/>
              <a:t>…</a:t>
            </a:r>
          </a:p>
        </p:txBody>
      </p:sp>
      <p:cxnSp>
        <p:nvCxnSpPr>
          <p:cNvPr id="5" name="Přímá spojnice se šipkou 4"/>
          <p:cNvCxnSpPr/>
          <p:nvPr/>
        </p:nvCxnSpPr>
        <p:spPr>
          <a:xfrm flipH="1">
            <a:off x="6156176" y="162880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6" name="Přímá spojnice se šipkou 5"/>
          <p:cNvCxnSpPr/>
          <p:nvPr/>
        </p:nvCxnSpPr>
        <p:spPr>
          <a:xfrm flipH="1">
            <a:off x="971600" y="4005064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7" name="Přímá spojnice se šipkou 6"/>
          <p:cNvCxnSpPr/>
          <p:nvPr/>
        </p:nvCxnSpPr>
        <p:spPr>
          <a:xfrm flipH="1">
            <a:off x="971600" y="3501008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  <p:cxnSp>
        <p:nvCxnSpPr>
          <p:cNvPr id="8" name="Přímá spojnice se šipkou 7"/>
          <p:cNvCxnSpPr/>
          <p:nvPr/>
        </p:nvCxnSpPr>
        <p:spPr>
          <a:xfrm flipH="1">
            <a:off x="971600" y="3068960"/>
            <a:ext cx="864096" cy="0"/>
          </a:xfrm>
          <a:prstGeom prst="straightConnector1">
            <a:avLst/>
          </a:prstGeom>
          <a:ln>
            <a:tailEnd type="arrow"/>
          </a:ln>
        </p:spPr>
        <p:style>
          <a:lnRef idx="3">
            <a:schemeClr val="dk1"/>
          </a:lnRef>
          <a:fillRef idx="0">
            <a:schemeClr val="dk1"/>
          </a:fillRef>
          <a:effectRef idx="2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1005452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8018"/>
          </a:xfrm>
        </p:spPr>
        <p:txBody>
          <a:bodyPr>
            <a:normAutofit fontScale="90000"/>
          </a:bodyPr>
          <a:lstStyle/>
          <a:p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02634"/>
          </a:xfrm>
        </p:spPr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cs-CZ" dirty="0"/>
              <a:t>  </a:t>
            </a:r>
            <a:r>
              <a:rPr lang="cs-CZ" b="1" dirty="0">
                <a:solidFill>
                  <a:srgbClr val="FF0000"/>
                </a:solidFill>
              </a:rPr>
              <a:t>100</a:t>
            </a:r>
            <a:r>
              <a:rPr lang="cs-CZ" dirty="0"/>
              <a:t>                      (</a:t>
            </a:r>
            <a:r>
              <a:rPr lang="cs-CZ" dirty="0" err="1"/>
              <a:t>ein</a:t>
            </a:r>
            <a:r>
              <a:rPr lang="cs-CZ" dirty="0"/>
              <a:t>) </a:t>
            </a:r>
            <a:r>
              <a:rPr lang="cs-CZ" dirty="0" err="1"/>
              <a:t>hundert</a:t>
            </a:r>
            <a:endParaRPr lang="cs-CZ" dirty="0"/>
          </a:p>
          <a:p>
            <a:pPr marL="0" indent="0" algn="ctr">
              <a:buNone/>
            </a:pPr>
            <a:r>
              <a:rPr lang="cs-CZ" dirty="0"/>
              <a:t>  </a:t>
            </a:r>
            <a:r>
              <a:rPr lang="cs-CZ" b="1" dirty="0">
                <a:solidFill>
                  <a:srgbClr val="FF0000"/>
                </a:solidFill>
              </a:rPr>
              <a:t>1000</a:t>
            </a:r>
            <a:r>
              <a:rPr lang="cs-CZ" dirty="0"/>
              <a:t>                    (</a:t>
            </a:r>
            <a:r>
              <a:rPr lang="cs-CZ" dirty="0" err="1"/>
              <a:t>ein</a:t>
            </a:r>
            <a:r>
              <a:rPr lang="cs-CZ" dirty="0"/>
              <a:t>) </a:t>
            </a:r>
            <a:r>
              <a:rPr lang="cs-CZ" dirty="0" err="1"/>
              <a:t>tausend</a:t>
            </a:r>
            <a:endParaRPr lang="cs-CZ" dirty="0"/>
          </a:p>
          <a:p>
            <a:pPr marL="0" indent="0">
              <a:buNone/>
            </a:pPr>
            <a:r>
              <a:rPr lang="cs-CZ" b="1" dirty="0">
                <a:solidFill>
                  <a:srgbClr val="FF0000"/>
                </a:solidFill>
              </a:rPr>
              <a:t>   	        1000 000    </a:t>
            </a:r>
            <a:r>
              <a:rPr lang="cs-CZ" dirty="0"/>
              <a:t>        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Million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                 </a:t>
            </a:r>
            <a:r>
              <a:rPr lang="cs-CZ" b="1" dirty="0">
                <a:solidFill>
                  <a:srgbClr val="FF0000"/>
                </a:solidFill>
              </a:rPr>
              <a:t>1000 000 000     </a:t>
            </a:r>
            <a:r>
              <a:rPr lang="cs-CZ" dirty="0" err="1"/>
              <a:t>eine</a:t>
            </a:r>
            <a:r>
              <a:rPr lang="cs-CZ" dirty="0"/>
              <a:t> </a:t>
            </a:r>
            <a:r>
              <a:rPr lang="cs-CZ" dirty="0" err="1"/>
              <a:t>Milliarde</a:t>
            </a:r>
            <a:endParaRPr lang="cs-CZ" dirty="0"/>
          </a:p>
          <a:p>
            <a:pPr marL="0" indent="0">
              <a:buNone/>
            </a:pPr>
            <a:r>
              <a:rPr lang="cs-CZ" dirty="0"/>
              <a:t> 456   </a:t>
            </a:r>
            <a:r>
              <a:rPr lang="cs-CZ" dirty="0" err="1"/>
              <a:t>vier</a:t>
            </a:r>
            <a:r>
              <a:rPr lang="cs-CZ" dirty="0"/>
              <a:t> – </a:t>
            </a:r>
            <a:r>
              <a:rPr lang="cs-CZ" dirty="0" err="1"/>
              <a:t>hundert</a:t>
            </a:r>
            <a:r>
              <a:rPr lang="cs-CZ" dirty="0"/>
              <a:t> – </a:t>
            </a:r>
            <a:r>
              <a:rPr lang="cs-CZ" dirty="0" err="1"/>
              <a:t>sechs</a:t>
            </a:r>
            <a:r>
              <a:rPr lang="cs-CZ" dirty="0"/>
              <a:t> – </a:t>
            </a:r>
            <a:r>
              <a:rPr lang="cs-CZ" dirty="0" err="1"/>
              <a:t>und</a:t>
            </a:r>
            <a:r>
              <a:rPr lang="cs-CZ" dirty="0"/>
              <a:t> – </a:t>
            </a:r>
            <a:r>
              <a:rPr lang="cs-CZ" dirty="0" err="1"/>
              <a:t>fünfzig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                </a:t>
            </a:r>
            <a:r>
              <a:rPr lang="cs-CZ" b="1" dirty="0" err="1"/>
              <a:t>vierhundertsechsundfünfzig</a:t>
            </a:r>
            <a:endParaRPr lang="cs-CZ" b="1" dirty="0"/>
          </a:p>
          <a:p>
            <a:pPr marL="0" indent="0">
              <a:buNone/>
            </a:pPr>
            <a:r>
              <a:rPr lang="cs-CZ" dirty="0"/>
              <a:t> 12789  </a:t>
            </a:r>
            <a:r>
              <a:rPr lang="cs-CZ" dirty="0" err="1"/>
              <a:t>zwölf</a:t>
            </a:r>
            <a:r>
              <a:rPr lang="cs-CZ" dirty="0"/>
              <a:t> – </a:t>
            </a:r>
            <a:r>
              <a:rPr lang="cs-CZ" dirty="0" err="1"/>
              <a:t>tausend</a:t>
            </a:r>
            <a:r>
              <a:rPr lang="cs-CZ" dirty="0"/>
              <a:t> – </a:t>
            </a:r>
            <a:r>
              <a:rPr lang="cs-CZ" dirty="0" err="1"/>
              <a:t>sieben</a:t>
            </a:r>
            <a:r>
              <a:rPr lang="cs-CZ" dirty="0"/>
              <a:t> – </a:t>
            </a:r>
            <a:r>
              <a:rPr lang="cs-CZ" dirty="0" err="1"/>
              <a:t>hundert</a:t>
            </a:r>
            <a:r>
              <a:rPr lang="cs-CZ" dirty="0"/>
              <a:t> – </a:t>
            </a:r>
          </a:p>
          <a:p>
            <a:pPr marL="0" indent="0">
              <a:buNone/>
            </a:pPr>
            <a:r>
              <a:rPr lang="cs-CZ" dirty="0"/>
              <a:t> 	    </a:t>
            </a:r>
            <a:r>
              <a:rPr lang="cs-CZ" dirty="0" err="1"/>
              <a:t>neun</a:t>
            </a:r>
            <a:r>
              <a:rPr lang="cs-CZ" dirty="0"/>
              <a:t> – </a:t>
            </a:r>
            <a:r>
              <a:rPr lang="cs-CZ" dirty="0" err="1"/>
              <a:t>und</a:t>
            </a:r>
            <a:r>
              <a:rPr lang="cs-CZ" dirty="0"/>
              <a:t> – </a:t>
            </a:r>
            <a:r>
              <a:rPr lang="cs-CZ" dirty="0" err="1"/>
              <a:t>achtzig</a:t>
            </a:r>
            <a:r>
              <a:rPr lang="cs-CZ" dirty="0"/>
              <a:t>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sz="3000" b="1" dirty="0" err="1"/>
              <a:t>zwölftausendsiebenhundertneunundachtzig</a:t>
            </a:r>
            <a:endParaRPr lang="cs-CZ" sz="3000" b="1" dirty="0"/>
          </a:p>
          <a:p>
            <a:pPr marL="0" indent="0">
              <a:buNone/>
            </a:pPr>
            <a:r>
              <a:rPr lang="cs-CZ" sz="2800" dirty="0"/>
              <a:t>2 000 004  </a:t>
            </a:r>
            <a:r>
              <a:rPr lang="cs-CZ" sz="2800" b="1" dirty="0" err="1"/>
              <a:t>zwei</a:t>
            </a:r>
            <a:r>
              <a:rPr lang="cs-CZ" sz="2800" b="1" dirty="0"/>
              <a:t> </a:t>
            </a:r>
            <a:r>
              <a:rPr lang="cs-CZ" sz="2800" b="1" dirty="0" err="1"/>
              <a:t>Millionen</a:t>
            </a:r>
            <a:r>
              <a:rPr lang="cs-CZ" sz="2800" b="1" dirty="0"/>
              <a:t> </a:t>
            </a:r>
            <a:r>
              <a:rPr lang="cs-CZ" sz="2800" b="1" dirty="0" err="1"/>
              <a:t>vier</a:t>
            </a:r>
            <a:endParaRPr lang="cs-CZ" sz="2800" b="1" dirty="0"/>
          </a:p>
        </p:txBody>
      </p:sp>
    </p:spTree>
    <p:extLst>
      <p:ext uri="{BB962C8B-B14F-4D97-AF65-F5344CB8AC3E}">
        <p14:creationId xmlns:p14="http://schemas.microsoft.com/office/powerpoint/2010/main" val="42456413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000">
        <p14:shred/>
      </p:transition>
    </mc:Choice>
    <mc:Fallback xmlns="">
      <p:transition spd="slow">
        <p:fade/>
      </p:transition>
    </mc:Fallback>
  </mc:AlternateContent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148</TotalTime>
  <Words>245</Words>
  <Application>Microsoft Office PowerPoint</Application>
  <PresentationFormat>Předvádění na obrazovce (4:3)</PresentationFormat>
  <Paragraphs>47</Paragraphs>
  <Slides>6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6</vt:i4>
      </vt:variant>
    </vt:vector>
  </HeadingPairs>
  <TitlesOfParts>
    <vt:vector size="9" baseType="lpstr">
      <vt:lpstr>Arial</vt:lpstr>
      <vt:lpstr>Calibri</vt:lpstr>
      <vt:lpstr>Motiv systému Office</vt:lpstr>
      <vt:lpstr>ZAHLEN</vt:lpstr>
      <vt:lpstr>Základní číslovky</vt:lpstr>
      <vt:lpstr>Číslovky 10 - 19</vt:lpstr>
      <vt:lpstr>Číslovky 20 - 99</vt:lpstr>
      <vt:lpstr>Složené číslovky</vt:lpstr>
      <vt:lpstr>Prezentace aplikace PowerPoint</vt:lpstr>
    </vt:vector>
  </TitlesOfParts>
  <Company>iris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ZAHLEN</dc:title>
  <dc:creator>iris</dc:creator>
  <cp:lastModifiedBy>Světluše Pospíšilová</cp:lastModifiedBy>
  <cp:revision>23</cp:revision>
  <dcterms:created xsi:type="dcterms:W3CDTF">2013-06-23T20:15:10Z</dcterms:created>
  <dcterms:modified xsi:type="dcterms:W3CDTF">2020-10-29T20:15:50Z</dcterms:modified>
</cp:coreProperties>
</file>