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AFE6-9188-48D0-B6FD-234F2379F63C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6079-8279-4CEA-A690-2DF8E377B2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558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AFE6-9188-48D0-B6FD-234F2379F63C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6079-8279-4CEA-A690-2DF8E377B2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702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AFE6-9188-48D0-B6FD-234F2379F63C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6079-8279-4CEA-A690-2DF8E377B2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98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AFE6-9188-48D0-B6FD-234F2379F63C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6079-8279-4CEA-A690-2DF8E377B2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361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AFE6-9188-48D0-B6FD-234F2379F63C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6079-8279-4CEA-A690-2DF8E377B2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658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AFE6-9188-48D0-B6FD-234F2379F63C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6079-8279-4CEA-A690-2DF8E377B2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648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AFE6-9188-48D0-B6FD-234F2379F63C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6079-8279-4CEA-A690-2DF8E377B2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881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AFE6-9188-48D0-B6FD-234F2379F63C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6079-8279-4CEA-A690-2DF8E377B2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710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AFE6-9188-48D0-B6FD-234F2379F63C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6079-8279-4CEA-A690-2DF8E377B2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4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AFE6-9188-48D0-B6FD-234F2379F63C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6079-8279-4CEA-A690-2DF8E377B2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540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AFE6-9188-48D0-B6FD-234F2379F63C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6079-8279-4CEA-A690-2DF8E377B2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538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6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9AFE6-9188-48D0-B6FD-234F2379F63C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C6079-8279-4CEA-A690-2DF8E377B2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5018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b="1" dirty="0"/>
              <a:t>ZAHLEN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4033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Základní číslovky</a:t>
            </a:r>
            <a:endParaRPr lang="cs-CZ" sz="3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    </a:t>
            </a:r>
            <a:r>
              <a:rPr lang="cs-CZ" b="1" dirty="0">
                <a:solidFill>
                  <a:srgbClr val="FF0000"/>
                </a:solidFill>
              </a:rPr>
              <a:t>0</a:t>
            </a:r>
            <a:r>
              <a:rPr lang="cs-CZ" dirty="0"/>
              <a:t>     </a:t>
            </a:r>
            <a:r>
              <a:rPr lang="cs-CZ" dirty="0" err="1"/>
              <a:t>null</a:t>
            </a:r>
            <a:r>
              <a:rPr lang="cs-CZ" dirty="0"/>
              <a:t>		                  </a:t>
            </a:r>
            <a:r>
              <a:rPr lang="cs-CZ" b="1" dirty="0">
                <a:solidFill>
                  <a:srgbClr val="FF0000"/>
                </a:solidFill>
              </a:rPr>
              <a:t> 6    </a:t>
            </a:r>
            <a:r>
              <a:rPr lang="cs-CZ" dirty="0" err="1"/>
              <a:t>sechs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</a:t>
            </a:r>
            <a:r>
              <a:rPr lang="cs-CZ" b="1" dirty="0">
                <a:solidFill>
                  <a:srgbClr val="FF0000"/>
                </a:solidFill>
              </a:rPr>
              <a:t>1</a:t>
            </a:r>
            <a:r>
              <a:rPr lang="cs-CZ" dirty="0"/>
              <a:t>     </a:t>
            </a:r>
            <a:r>
              <a:rPr lang="cs-CZ" dirty="0" err="1"/>
              <a:t>eins</a:t>
            </a:r>
            <a:r>
              <a:rPr lang="cs-CZ" dirty="0"/>
              <a:t>    	                   </a:t>
            </a:r>
            <a:r>
              <a:rPr lang="cs-CZ" b="1" dirty="0">
                <a:solidFill>
                  <a:srgbClr val="FF0000"/>
                </a:solidFill>
              </a:rPr>
              <a:t>7</a:t>
            </a:r>
            <a:r>
              <a:rPr lang="cs-CZ" dirty="0"/>
              <a:t>    </a:t>
            </a:r>
            <a:r>
              <a:rPr lang="cs-CZ" dirty="0" err="1"/>
              <a:t>sieben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</a:t>
            </a:r>
            <a:r>
              <a:rPr lang="cs-CZ" b="1" dirty="0">
                <a:solidFill>
                  <a:srgbClr val="FF0000"/>
                </a:solidFill>
              </a:rPr>
              <a:t>2</a:t>
            </a:r>
            <a:r>
              <a:rPr lang="cs-CZ" dirty="0"/>
              <a:t>     </a:t>
            </a:r>
            <a:r>
              <a:rPr lang="cs-CZ" dirty="0" err="1"/>
              <a:t>zwei</a:t>
            </a:r>
            <a:r>
              <a:rPr lang="cs-CZ" dirty="0"/>
              <a:t>   		         </a:t>
            </a:r>
            <a:r>
              <a:rPr lang="cs-CZ" b="1" dirty="0">
                <a:solidFill>
                  <a:srgbClr val="FF0000"/>
                </a:solidFill>
              </a:rPr>
              <a:t>8</a:t>
            </a:r>
            <a:r>
              <a:rPr lang="cs-CZ" dirty="0"/>
              <a:t>    </a:t>
            </a:r>
            <a:r>
              <a:rPr lang="cs-CZ" dirty="0" err="1"/>
              <a:t>acht</a:t>
            </a:r>
            <a:r>
              <a:rPr lang="cs-CZ" dirty="0"/>
              <a:t>     </a:t>
            </a:r>
          </a:p>
          <a:p>
            <a:pPr marL="0" indent="0">
              <a:buNone/>
            </a:pPr>
            <a:r>
              <a:rPr lang="cs-CZ" dirty="0"/>
              <a:t>    </a:t>
            </a:r>
            <a:r>
              <a:rPr lang="cs-CZ" b="1" dirty="0">
                <a:solidFill>
                  <a:srgbClr val="FF0000"/>
                </a:solidFill>
              </a:rPr>
              <a:t>3</a:t>
            </a:r>
            <a:r>
              <a:rPr lang="cs-CZ" dirty="0"/>
              <a:t>     </a:t>
            </a:r>
            <a:r>
              <a:rPr lang="cs-CZ" dirty="0" err="1"/>
              <a:t>drei</a:t>
            </a:r>
            <a:r>
              <a:rPr lang="cs-CZ" dirty="0"/>
              <a:t>		                 </a:t>
            </a:r>
            <a:r>
              <a:rPr lang="cs-CZ" b="1" dirty="0">
                <a:solidFill>
                  <a:srgbClr val="FF0000"/>
                </a:solidFill>
              </a:rPr>
              <a:t>  9</a:t>
            </a:r>
            <a:r>
              <a:rPr lang="cs-CZ" dirty="0"/>
              <a:t>    </a:t>
            </a:r>
            <a:r>
              <a:rPr lang="cs-CZ" dirty="0" err="1"/>
              <a:t>neun</a:t>
            </a:r>
            <a:r>
              <a:rPr lang="cs-CZ" dirty="0"/>
              <a:t>      </a:t>
            </a:r>
          </a:p>
          <a:p>
            <a:pPr marL="0" indent="0">
              <a:buNone/>
            </a:pPr>
            <a:r>
              <a:rPr lang="cs-CZ" dirty="0"/>
              <a:t>   </a:t>
            </a:r>
            <a:r>
              <a:rPr lang="cs-CZ" b="1" dirty="0">
                <a:solidFill>
                  <a:srgbClr val="FF0000"/>
                </a:solidFill>
              </a:rPr>
              <a:t> 4     </a:t>
            </a:r>
            <a:r>
              <a:rPr lang="cs-CZ" dirty="0" err="1"/>
              <a:t>vier</a:t>
            </a:r>
            <a:r>
              <a:rPr lang="cs-CZ" dirty="0"/>
              <a:t>    		       </a:t>
            </a:r>
            <a:r>
              <a:rPr lang="cs-CZ" b="1" dirty="0">
                <a:solidFill>
                  <a:srgbClr val="FF0000"/>
                </a:solidFill>
              </a:rPr>
              <a:t>10</a:t>
            </a:r>
            <a:r>
              <a:rPr lang="cs-CZ" dirty="0"/>
              <a:t>    </a:t>
            </a:r>
            <a:r>
              <a:rPr lang="cs-CZ" dirty="0" err="1"/>
              <a:t>zehn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</a:t>
            </a:r>
            <a:r>
              <a:rPr lang="cs-CZ" b="1" dirty="0">
                <a:solidFill>
                  <a:srgbClr val="FF0000"/>
                </a:solidFill>
              </a:rPr>
              <a:t> 5     </a:t>
            </a:r>
            <a:r>
              <a:rPr lang="cs-CZ" dirty="0" err="1"/>
              <a:t>fünf</a:t>
            </a:r>
            <a:r>
              <a:rPr lang="cs-CZ" dirty="0"/>
              <a:t>    </a:t>
            </a:r>
          </a:p>
          <a:p>
            <a:pPr marL="0" indent="0">
              <a:buNone/>
            </a:pPr>
            <a:r>
              <a:rPr lang="cs-CZ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811720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8C611625-D7DE-4777-B985-4DAE306A5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b="1" dirty="0"/>
              <a:t>Číslovky 10 - 19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196975"/>
            <a:ext cx="8229600" cy="492918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dirty="0"/>
              <a:t>    </a:t>
            </a:r>
            <a:r>
              <a:rPr lang="cs-CZ" b="1" dirty="0"/>
              <a:t>od 10 do 19                         čísla  3 - 9  </a:t>
            </a:r>
            <a:r>
              <a:rPr lang="cs-CZ" b="1" dirty="0">
                <a:solidFill>
                  <a:srgbClr val="FF0000"/>
                </a:solidFill>
              </a:rPr>
              <a:t>+ ZEHN</a:t>
            </a:r>
          </a:p>
          <a:p>
            <a:pPr marL="0" indent="0">
              <a:buNone/>
            </a:pPr>
            <a:r>
              <a:rPr lang="cs-CZ" dirty="0"/>
              <a:t>    </a:t>
            </a:r>
            <a:r>
              <a:rPr lang="cs-CZ" b="1" dirty="0">
                <a:solidFill>
                  <a:srgbClr val="FF0000"/>
                </a:solidFill>
              </a:rPr>
              <a:t>13</a:t>
            </a:r>
            <a:r>
              <a:rPr lang="cs-CZ" dirty="0"/>
              <a:t>    </a:t>
            </a:r>
            <a:r>
              <a:rPr lang="cs-CZ" dirty="0" err="1"/>
              <a:t>drei</a:t>
            </a:r>
            <a:r>
              <a:rPr lang="cs-CZ" b="1" dirty="0" err="1"/>
              <a:t>zehn</a:t>
            </a:r>
            <a:r>
              <a:rPr lang="cs-CZ" dirty="0"/>
              <a:t>              </a:t>
            </a:r>
            <a:r>
              <a:rPr lang="cs-CZ" b="1" dirty="0">
                <a:solidFill>
                  <a:srgbClr val="FF0000"/>
                </a:solidFill>
              </a:rPr>
              <a:t>16</a:t>
            </a:r>
            <a:r>
              <a:rPr lang="cs-CZ" dirty="0"/>
              <a:t>   </a:t>
            </a:r>
            <a:r>
              <a:rPr lang="cs-CZ" dirty="0" err="1"/>
              <a:t>sechs</a:t>
            </a:r>
            <a:r>
              <a:rPr lang="cs-CZ" b="1" dirty="0" err="1"/>
              <a:t>zehn</a:t>
            </a:r>
            <a:r>
              <a:rPr lang="cs-CZ" dirty="0"/>
              <a:t>                                     </a:t>
            </a:r>
          </a:p>
          <a:p>
            <a:pPr marL="0" indent="0">
              <a:buNone/>
            </a:pPr>
            <a:r>
              <a:rPr lang="cs-CZ" dirty="0"/>
              <a:t>   </a:t>
            </a:r>
            <a:r>
              <a:rPr lang="cs-CZ" b="1" dirty="0">
                <a:solidFill>
                  <a:srgbClr val="FF0000"/>
                </a:solidFill>
              </a:rPr>
              <a:t> 14    </a:t>
            </a:r>
            <a:r>
              <a:rPr lang="cs-CZ" dirty="0" err="1"/>
              <a:t>vier</a:t>
            </a:r>
            <a:r>
              <a:rPr lang="cs-CZ" b="1" dirty="0" err="1"/>
              <a:t>zehn</a:t>
            </a:r>
            <a:r>
              <a:rPr lang="cs-CZ" dirty="0"/>
              <a:t>              </a:t>
            </a:r>
            <a:r>
              <a:rPr lang="cs-CZ" b="1" dirty="0">
                <a:solidFill>
                  <a:srgbClr val="FF0000"/>
                </a:solidFill>
              </a:rPr>
              <a:t>17</a:t>
            </a:r>
            <a:r>
              <a:rPr lang="cs-CZ" dirty="0"/>
              <a:t>   </a:t>
            </a:r>
            <a:r>
              <a:rPr lang="cs-CZ" b="1" u="sng" dirty="0" err="1"/>
              <a:t>SIEB</a:t>
            </a:r>
            <a:r>
              <a:rPr lang="cs-CZ" b="1" dirty="0" err="1"/>
              <a:t>zehn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    </a:t>
            </a:r>
            <a:r>
              <a:rPr lang="cs-CZ" b="1" dirty="0">
                <a:solidFill>
                  <a:srgbClr val="FF0000"/>
                </a:solidFill>
              </a:rPr>
              <a:t>15</a:t>
            </a:r>
            <a:r>
              <a:rPr lang="cs-CZ" dirty="0"/>
              <a:t>    </a:t>
            </a:r>
            <a:r>
              <a:rPr lang="cs-CZ" dirty="0" err="1"/>
              <a:t>fünf</a:t>
            </a:r>
            <a:r>
              <a:rPr lang="cs-CZ" b="1" dirty="0" err="1"/>
              <a:t>zehn</a:t>
            </a:r>
            <a:r>
              <a:rPr lang="cs-CZ" dirty="0"/>
              <a:t>             </a:t>
            </a:r>
            <a:r>
              <a:rPr lang="cs-CZ" b="1" dirty="0">
                <a:solidFill>
                  <a:srgbClr val="FF0000"/>
                </a:solidFill>
              </a:rPr>
              <a:t>18</a:t>
            </a:r>
            <a:r>
              <a:rPr lang="cs-CZ" dirty="0"/>
              <a:t>   </a:t>
            </a:r>
            <a:r>
              <a:rPr lang="cs-CZ" dirty="0" err="1"/>
              <a:t>acht</a:t>
            </a:r>
            <a:r>
              <a:rPr lang="cs-CZ" b="1" dirty="0" err="1"/>
              <a:t>zehn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    				  </a:t>
            </a:r>
            <a:r>
              <a:rPr lang="cs-CZ" b="1" dirty="0">
                <a:solidFill>
                  <a:srgbClr val="FF0000"/>
                </a:solidFill>
              </a:rPr>
              <a:t>19</a:t>
            </a:r>
            <a:r>
              <a:rPr lang="cs-CZ" dirty="0"/>
              <a:t>   </a:t>
            </a:r>
            <a:r>
              <a:rPr lang="cs-CZ" dirty="0" err="1"/>
              <a:t>neun</a:t>
            </a:r>
            <a:r>
              <a:rPr lang="cs-CZ" b="1" dirty="0" err="1"/>
              <a:t>zehn</a:t>
            </a:r>
            <a:endParaRPr lang="cs-CZ" b="1" dirty="0"/>
          </a:p>
          <a:p>
            <a:pPr marL="0" indent="0" algn="ctr">
              <a:buNone/>
            </a:pPr>
            <a:r>
              <a:rPr lang="cs-CZ" b="1" dirty="0">
                <a:solidFill>
                  <a:srgbClr val="FF0000"/>
                </a:solidFill>
              </a:rPr>
              <a:t>Pozor!!!</a:t>
            </a:r>
          </a:p>
          <a:p>
            <a:pPr marL="0" indent="0">
              <a:buNone/>
            </a:pPr>
            <a:r>
              <a:rPr lang="cs-CZ" sz="4000" b="1" dirty="0">
                <a:solidFill>
                  <a:srgbClr val="FF0000"/>
                </a:solidFill>
              </a:rPr>
              <a:t>                  </a:t>
            </a:r>
            <a:r>
              <a:rPr lang="cs-CZ" sz="4000" b="1" dirty="0"/>
              <a:t>11     ELF</a:t>
            </a:r>
          </a:p>
          <a:p>
            <a:pPr marL="0" indent="0">
              <a:buNone/>
            </a:pPr>
            <a:r>
              <a:rPr lang="cs-CZ" sz="4000" b="1" dirty="0"/>
              <a:t>		  12     ZWÖLF  	</a:t>
            </a:r>
          </a:p>
        </p:txBody>
      </p:sp>
      <p:cxnSp>
        <p:nvCxnSpPr>
          <p:cNvPr id="5" name="Přímá spojnice se šipkou 4"/>
          <p:cNvCxnSpPr>
            <a:cxnSpLocks/>
          </p:cNvCxnSpPr>
          <p:nvPr/>
        </p:nvCxnSpPr>
        <p:spPr>
          <a:xfrm>
            <a:off x="2915816" y="1484784"/>
            <a:ext cx="18002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1514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B83A73C-D656-4CAD-9DD1-711F03BDA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19"/>
          </a:xfrm>
        </p:spPr>
        <p:txBody>
          <a:bodyPr/>
          <a:lstStyle/>
          <a:p>
            <a:r>
              <a:rPr lang="cs-CZ" b="1" dirty="0"/>
              <a:t>Číslovky 20 - 99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196752"/>
            <a:ext cx="7772400" cy="518457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b="1" dirty="0"/>
              <a:t>od 20 do 99                           přípona   </a:t>
            </a:r>
            <a:r>
              <a:rPr lang="cs-CZ" b="1" dirty="0">
                <a:solidFill>
                  <a:srgbClr val="FF0000"/>
                </a:solidFill>
              </a:rPr>
              <a:t>- ZIG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20</a:t>
            </a:r>
            <a:r>
              <a:rPr lang="cs-CZ" dirty="0"/>
              <a:t>    </a:t>
            </a:r>
            <a:r>
              <a:rPr lang="cs-CZ" b="1" u="sng" dirty="0" err="1"/>
              <a:t>ZWAN</a:t>
            </a:r>
            <a:r>
              <a:rPr lang="cs-CZ" b="1" dirty="0" err="1"/>
              <a:t>zig</a:t>
            </a:r>
            <a:r>
              <a:rPr lang="cs-CZ" dirty="0"/>
              <a:t>                </a:t>
            </a:r>
            <a:r>
              <a:rPr lang="cs-CZ" b="1" dirty="0">
                <a:solidFill>
                  <a:srgbClr val="FF0000"/>
                </a:solidFill>
              </a:rPr>
              <a:t>70</a:t>
            </a:r>
            <a:r>
              <a:rPr lang="cs-CZ" dirty="0"/>
              <a:t>    </a:t>
            </a:r>
            <a:r>
              <a:rPr lang="cs-CZ" b="1" u="sng" dirty="0" err="1"/>
              <a:t>SIEB</a:t>
            </a:r>
            <a:r>
              <a:rPr lang="cs-CZ" b="1" dirty="0" err="1"/>
              <a:t>zig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40 </a:t>
            </a:r>
            <a:r>
              <a:rPr lang="cs-CZ" dirty="0"/>
              <a:t>   </a:t>
            </a:r>
            <a:r>
              <a:rPr lang="cs-CZ" dirty="0" err="1"/>
              <a:t>vier</a:t>
            </a:r>
            <a:r>
              <a:rPr lang="cs-CZ" b="1" dirty="0" err="1"/>
              <a:t>zig</a:t>
            </a:r>
            <a:r>
              <a:rPr lang="cs-CZ" dirty="0"/>
              <a:t>                     </a:t>
            </a:r>
            <a:r>
              <a:rPr lang="cs-CZ" b="1" dirty="0">
                <a:solidFill>
                  <a:srgbClr val="FF0000"/>
                </a:solidFill>
              </a:rPr>
              <a:t>80</a:t>
            </a:r>
            <a:r>
              <a:rPr lang="cs-CZ" dirty="0"/>
              <a:t>    </a:t>
            </a:r>
            <a:r>
              <a:rPr lang="cs-CZ" dirty="0" err="1"/>
              <a:t>acht</a:t>
            </a:r>
            <a:r>
              <a:rPr lang="cs-CZ" b="1" dirty="0" err="1"/>
              <a:t>zig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50</a:t>
            </a:r>
            <a:r>
              <a:rPr lang="cs-CZ" dirty="0"/>
              <a:t>    </a:t>
            </a:r>
            <a:r>
              <a:rPr lang="cs-CZ" dirty="0" err="1"/>
              <a:t>fünf</a:t>
            </a:r>
            <a:r>
              <a:rPr lang="cs-CZ" b="1" dirty="0" err="1"/>
              <a:t>zig</a:t>
            </a:r>
            <a:r>
              <a:rPr lang="cs-CZ" dirty="0"/>
              <a:t>                    </a:t>
            </a:r>
            <a:r>
              <a:rPr lang="cs-CZ" b="1" dirty="0">
                <a:solidFill>
                  <a:srgbClr val="FF0000"/>
                </a:solidFill>
              </a:rPr>
              <a:t>90</a:t>
            </a:r>
            <a:r>
              <a:rPr lang="cs-CZ" dirty="0"/>
              <a:t>    </a:t>
            </a:r>
            <a:r>
              <a:rPr lang="cs-CZ" dirty="0" err="1"/>
              <a:t>neun</a:t>
            </a:r>
            <a:r>
              <a:rPr lang="cs-CZ" b="1" dirty="0" err="1"/>
              <a:t>zig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60 </a:t>
            </a:r>
            <a:r>
              <a:rPr lang="cs-CZ" dirty="0"/>
              <a:t>   </a:t>
            </a:r>
            <a:r>
              <a:rPr lang="cs-CZ" dirty="0" err="1"/>
              <a:t>sechs</a:t>
            </a:r>
            <a:r>
              <a:rPr lang="cs-CZ" b="1" dirty="0" err="1"/>
              <a:t>zig</a:t>
            </a:r>
            <a:endParaRPr lang="cs-CZ" b="1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>
                <a:solidFill>
                  <a:srgbClr val="FF0000"/>
                </a:solidFill>
              </a:rPr>
              <a:t>Pozor !!!</a:t>
            </a:r>
          </a:p>
          <a:p>
            <a:pPr marL="0" indent="0" algn="ctr">
              <a:buNone/>
            </a:pPr>
            <a:r>
              <a:rPr lang="cs-CZ" sz="4800" b="1" dirty="0"/>
              <a:t>30   </a:t>
            </a:r>
            <a:r>
              <a:rPr lang="cs-CZ" sz="4800" b="1" dirty="0" err="1"/>
              <a:t>drei</a:t>
            </a:r>
            <a:r>
              <a:rPr lang="cs-CZ" sz="4800" b="1" u="sng" dirty="0" err="1">
                <a:solidFill>
                  <a:srgbClr val="FF0000"/>
                </a:solidFill>
              </a:rPr>
              <a:t>ßIG</a:t>
            </a:r>
            <a:endParaRPr lang="cs-CZ" sz="4800" b="1" u="sng" dirty="0">
              <a:solidFill>
                <a:srgbClr val="FF0000"/>
              </a:solidFill>
            </a:endParaRPr>
          </a:p>
        </p:txBody>
      </p:sp>
      <p:cxnSp>
        <p:nvCxnSpPr>
          <p:cNvPr id="4" name="Přímá spojnice se šipkou 3"/>
          <p:cNvCxnSpPr/>
          <p:nvPr/>
        </p:nvCxnSpPr>
        <p:spPr>
          <a:xfrm>
            <a:off x="2987824" y="1988840"/>
            <a:ext cx="20882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954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223ED8A-4020-4308-AB00-160D00C05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7"/>
          </a:xfrm>
        </p:spPr>
        <p:txBody>
          <a:bodyPr/>
          <a:lstStyle/>
          <a:p>
            <a:r>
              <a:rPr lang="cs-CZ" b="1" dirty="0"/>
              <a:t>Složené číslovky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341438"/>
            <a:ext cx="8640960" cy="5183187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složené číslovky se čtou odzadu</a:t>
            </a:r>
          </a:p>
          <a:p>
            <a:r>
              <a:rPr lang="cs-CZ" dirty="0"/>
              <a:t>mezi jednotlivá čísla se vkládá spojka  </a:t>
            </a:r>
            <a:r>
              <a:rPr lang="cs-CZ" b="1" dirty="0"/>
              <a:t>UND (kromě čísel do 20)</a:t>
            </a:r>
          </a:p>
          <a:p>
            <a:pPr marL="0" indent="0">
              <a:buNone/>
            </a:pPr>
            <a:r>
              <a:rPr lang="cs-CZ" dirty="0"/>
              <a:t>13                 </a:t>
            </a:r>
            <a:r>
              <a:rPr lang="cs-CZ" dirty="0" err="1"/>
              <a:t>drei</a:t>
            </a:r>
            <a:r>
              <a:rPr lang="cs-CZ" dirty="0"/>
              <a:t> – </a:t>
            </a:r>
            <a:r>
              <a:rPr lang="cs-CZ" dirty="0" err="1"/>
              <a:t>zehn</a:t>
            </a:r>
            <a:r>
              <a:rPr lang="cs-CZ" dirty="0"/>
              <a:t>    </a:t>
            </a:r>
          </a:p>
          <a:p>
            <a:pPr marL="0" indent="0">
              <a:buNone/>
            </a:pPr>
            <a:r>
              <a:rPr lang="cs-CZ" dirty="0"/>
              <a:t>52                 </a:t>
            </a:r>
            <a:r>
              <a:rPr lang="cs-CZ" dirty="0" err="1"/>
              <a:t>zwei</a:t>
            </a:r>
            <a:r>
              <a:rPr lang="cs-CZ" dirty="0"/>
              <a:t> – </a:t>
            </a:r>
            <a:r>
              <a:rPr lang="cs-CZ" dirty="0" err="1"/>
              <a:t>und</a:t>
            </a:r>
            <a:r>
              <a:rPr lang="cs-CZ" dirty="0"/>
              <a:t> – </a:t>
            </a:r>
            <a:r>
              <a:rPr lang="cs-CZ" dirty="0" err="1"/>
              <a:t>fünfzig</a:t>
            </a:r>
            <a:r>
              <a:rPr lang="cs-CZ" dirty="0"/>
              <a:t>    	</a:t>
            </a:r>
          </a:p>
          <a:p>
            <a:pPr marL="514350" indent="-514350">
              <a:buAutoNum type="arabicPlain" startAt="63"/>
            </a:pPr>
            <a:r>
              <a:rPr lang="cs-CZ" dirty="0"/>
              <a:t>                </a:t>
            </a:r>
            <a:r>
              <a:rPr lang="cs-CZ" dirty="0" err="1"/>
              <a:t>drei</a:t>
            </a:r>
            <a:r>
              <a:rPr lang="cs-CZ" dirty="0"/>
              <a:t> – </a:t>
            </a:r>
            <a:r>
              <a:rPr lang="cs-CZ" dirty="0" err="1"/>
              <a:t>und</a:t>
            </a:r>
            <a:r>
              <a:rPr lang="cs-CZ" dirty="0"/>
              <a:t> – </a:t>
            </a:r>
            <a:r>
              <a:rPr lang="cs-CZ" dirty="0" err="1"/>
              <a:t>sechzig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>
                <a:solidFill>
                  <a:srgbClr val="FF0000"/>
                </a:solidFill>
              </a:rPr>
              <a:t>Všechny číslovky menší než milion se píší jako jedno slovo</a:t>
            </a:r>
          </a:p>
          <a:p>
            <a:pPr marL="0" indent="0">
              <a:buNone/>
            </a:pPr>
            <a:r>
              <a:rPr lang="cs-CZ" dirty="0" err="1"/>
              <a:t>dreizehn</a:t>
            </a:r>
            <a:r>
              <a:rPr lang="cs-CZ" dirty="0"/>
              <a:t>, </a:t>
            </a:r>
            <a:r>
              <a:rPr lang="cs-CZ" dirty="0" err="1"/>
              <a:t>zweiundfünfzig</a:t>
            </a:r>
            <a:r>
              <a:rPr lang="cs-CZ" dirty="0"/>
              <a:t>, </a:t>
            </a:r>
            <a:r>
              <a:rPr lang="cs-CZ" dirty="0" err="1"/>
              <a:t>dreiundsechzig</a:t>
            </a:r>
            <a:r>
              <a:rPr lang="cs-CZ" dirty="0"/>
              <a:t>…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6156176" y="1628800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 flipH="1">
            <a:off x="971600" y="4005064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H="1">
            <a:off x="971600" y="3501008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H="1">
            <a:off x="971600" y="3068960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0545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0263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dirty="0"/>
              <a:t>  </a:t>
            </a:r>
            <a:r>
              <a:rPr lang="cs-CZ" b="1" dirty="0">
                <a:solidFill>
                  <a:srgbClr val="FF0000"/>
                </a:solidFill>
              </a:rPr>
              <a:t>100</a:t>
            </a:r>
            <a:r>
              <a:rPr lang="cs-CZ" dirty="0"/>
              <a:t>                      (</a:t>
            </a:r>
            <a:r>
              <a:rPr lang="cs-CZ" dirty="0" err="1"/>
              <a:t>ein</a:t>
            </a:r>
            <a:r>
              <a:rPr lang="cs-CZ" dirty="0"/>
              <a:t>) </a:t>
            </a:r>
            <a:r>
              <a:rPr lang="cs-CZ" dirty="0" err="1"/>
              <a:t>hundert</a:t>
            </a:r>
            <a:endParaRPr lang="cs-CZ" dirty="0"/>
          </a:p>
          <a:p>
            <a:pPr marL="0" indent="0" algn="ctr">
              <a:buNone/>
            </a:pPr>
            <a:r>
              <a:rPr lang="cs-CZ" dirty="0"/>
              <a:t>  </a:t>
            </a:r>
            <a:r>
              <a:rPr lang="cs-CZ" b="1" dirty="0">
                <a:solidFill>
                  <a:srgbClr val="FF0000"/>
                </a:solidFill>
              </a:rPr>
              <a:t>1000</a:t>
            </a:r>
            <a:r>
              <a:rPr lang="cs-CZ" dirty="0"/>
              <a:t>                    (</a:t>
            </a:r>
            <a:r>
              <a:rPr lang="cs-CZ" dirty="0" err="1"/>
              <a:t>ein</a:t>
            </a:r>
            <a:r>
              <a:rPr lang="cs-CZ" dirty="0"/>
              <a:t>) </a:t>
            </a:r>
            <a:r>
              <a:rPr lang="cs-CZ" dirty="0" err="1"/>
              <a:t>tausend</a:t>
            </a: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   	        1000 000    </a:t>
            </a:r>
            <a:r>
              <a:rPr lang="cs-CZ" dirty="0"/>
              <a:t>        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Million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          </a:t>
            </a:r>
            <a:r>
              <a:rPr lang="cs-CZ" b="1" dirty="0">
                <a:solidFill>
                  <a:srgbClr val="FF0000"/>
                </a:solidFill>
              </a:rPr>
              <a:t>1000 000 000    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Milliarde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456   </a:t>
            </a:r>
            <a:r>
              <a:rPr lang="cs-CZ" dirty="0" err="1"/>
              <a:t>vier</a:t>
            </a:r>
            <a:r>
              <a:rPr lang="cs-CZ" dirty="0"/>
              <a:t> – </a:t>
            </a:r>
            <a:r>
              <a:rPr lang="cs-CZ" dirty="0" err="1"/>
              <a:t>hundert</a:t>
            </a:r>
            <a:r>
              <a:rPr lang="cs-CZ" dirty="0"/>
              <a:t> – </a:t>
            </a:r>
            <a:r>
              <a:rPr lang="cs-CZ" dirty="0" err="1"/>
              <a:t>sechs</a:t>
            </a:r>
            <a:r>
              <a:rPr lang="cs-CZ" dirty="0"/>
              <a:t> – </a:t>
            </a:r>
            <a:r>
              <a:rPr lang="cs-CZ" dirty="0" err="1"/>
              <a:t>und</a:t>
            </a:r>
            <a:r>
              <a:rPr lang="cs-CZ" dirty="0"/>
              <a:t> – </a:t>
            </a:r>
            <a:r>
              <a:rPr lang="cs-CZ" dirty="0" err="1"/>
              <a:t>fünfzig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             </a:t>
            </a:r>
            <a:r>
              <a:rPr lang="cs-CZ" b="1" dirty="0" err="1"/>
              <a:t>vierhundertsechsundfünfzig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 12789  </a:t>
            </a:r>
            <a:r>
              <a:rPr lang="cs-CZ" dirty="0" err="1"/>
              <a:t>zwölf</a:t>
            </a:r>
            <a:r>
              <a:rPr lang="cs-CZ" dirty="0"/>
              <a:t> – </a:t>
            </a:r>
            <a:r>
              <a:rPr lang="cs-CZ" dirty="0" err="1"/>
              <a:t>tausend</a:t>
            </a:r>
            <a:r>
              <a:rPr lang="cs-CZ" dirty="0"/>
              <a:t> – </a:t>
            </a:r>
            <a:r>
              <a:rPr lang="cs-CZ" dirty="0" err="1"/>
              <a:t>sieben</a:t>
            </a:r>
            <a:r>
              <a:rPr lang="cs-CZ" dirty="0"/>
              <a:t> – </a:t>
            </a:r>
            <a:r>
              <a:rPr lang="cs-CZ" dirty="0" err="1"/>
              <a:t>hundert</a:t>
            </a:r>
            <a:r>
              <a:rPr lang="cs-CZ" dirty="0"/>
              <a:t> – </a:t>
            </a:r>
          </a:p>
          <a:p>
            <a:pPr marL="0" indent="0">
              <a:buNone/>
            </a:pPr>
            <a:r>
              <a:rPr lang="cs-CZ" dirty="0"/>
              <a:t> 	    </a:t>
            </a:r>
            <a:r>
              <a:rPr lang="cs-CZ" dirty="0" err="1"/>
              <a:t>neun</a:t>
            </a:r>
            <a:r>
              <a:rPr lang="cs-CZ" dirty="0"/>
              <a:t> – </a:t>
            </a:r>
            <a:r>
              <a:rPr lang="cs-CZ" dirty="0" err="1"/>
              <a:t>und</a:t>
            </a:r>
            <a:r>
              <a:rPr lang="cs-CZ" dirty="0"/>
              <a:t> – </a:t>
            </a:r>
            <a:r>
              <a:rPr lang="cs-CZ" dirty="0" err="1"/>
              <a:t>achtzig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3000" b="1" dirty="0" err="1"/>
              <a:t>zwölftausendsiebenhundertneunundachtzig</a:t>
            </a:r>
            <a:endParaRPr lang="cs-CZ" sz="3000" b="1" dirty="0"/>
          </a:p>
          <a:p>
            <a:pPr marL="0" indent="0">
              <a:buNone/>
            </a:pPr>
            <a:r>
              <a:rPr lang="cs-CZ" sz="2800" dirty="0"/>
              <a:t>2 000 004  </a:t>
            </a:r>
            <a:r>
              <a:rPr lang="cs-CZ" sz="2800" b="1" dirty="0" err="1"/>
              <a:t>zwei</a:t>
            </a:r>
            <a:r>
              <a:rPr lang="cs-CZ" sz="2800" b="1" dirty="0"/>
              <a:t> </a:t>
            </a:r>
            <a:r>
              <a:rPr lang="cs-CZ" sz="2800" b="1" dirty="0" err="1"/>
              <a:t>Millionen</a:t>
            </a:r>
            <a:r>
              <a:rPr lang="cs-CZ" sz="2800" b="1" dirty="0"/>
              <a:t> </a:t>
            </a:r>
            <a:r>
              <a:rPr lang="cs-CZ" sz="2800" b="1" dirty="0" err="1"/>
              <a:t>vier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245641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245</Words>
  <Application>Microsoft Office PowerPoint</Application>
  <PresentationFormat>Předvádění na obrazovce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Motiv systému Office</vt:lpstr>
      <vt:lpstr>ZAHLEN</vt:lpstr>
      <vt:lpstr>Základní číslovky</vt:lpstr>
      <vt:lpstr>Číslovky 10 - 19</vt:lpstr>
      <vt:lpstr>Číslovky 20 - 99</vt:lpstr>
      <vt:lpstr>Složené číslovky</vt:lpstr>
      <vt:lpstr>Prezentace aplikace PowerPoint</vt:lpstr>
    </vt:vector>
  </TitlesOfParts>
  <Company>iris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ZAHLEN</dc:title>
  <dc:creator>iris</dc:creator>
  <cp:lastModifiedBy>Světluše Pospíšilová</cp:lastModifiedBy>
  <cp:revision>23</cp:revision>
  <dcterms:created xsi:type="dcterms:W3CDTF">2013-06-23T20:15:10Z</dcterms:created>
  <dcterms:modified xsi:type="dcterms:W3CDTF">2020-10-29T20:15:50Z</dcterms:modified>
</cp:coreProperties>
</file>